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2"/>
  </p:notesMasterIdLst>
  <p:sldIdLst>
    <p:sldId id="256" r:id="rId2"/>
    <p:sldId id="257" r:id="rId3"/>
    <p:sldId id="259" r:id="rId4"/>
    <p:sldId id="260" r:id="rId5"/>
    <p:sldId id="262" r:id="rId6"/>
    <p:sldId id="264" r:id="rId7"/>
    <p:sldId id="265" r:id="rId8"/>
    <p:sldId id="266" r:id="rId9"/>
    <p:sldId id="267" r:id="rId10"/>
    <p:sldId id="268" r:id="rId1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5800"/>
    <a:srgbClr val="6799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2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390F3D-7EDC-436A-A4C3-86ED7FDB9898}" type="datetimeFigureOut">
              <a:rPr lang="it-IT" smtClean="0"/>
              <a:t>19/03/2021</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26BFB2-98F1-40A2-A33B-D9A9EB22E6D2}" type="slidenum">
              <a:rPr lang="it-IT" smtClean="0"/>
              <a:t>‹N›</a:t>
            </a:fld>
            <a:endParaRPr lang="it-IT"/>
          </a:p>
        </p:txBody>
      </p:sp>
    </p:spTree>
    <p:extLst>
      <p:ext uri="{BB962C8B-B14F-4D97-AF65-F5344CB8AC3E}">
        <p14:creationId xmlns:p14="http://schemas.microsoft.com/office/powerpoint/2010/main" val="2810729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026BFB2-98F1-40A2-A33B-D9A9EB22E6D2}" type="slidenum">
              <a:rPr lang="it-IT" smtClean="0"/>
              <a:t>5</a:t>
            </a:fld>
            <a:endParaRPr lang="it-IT"/>
          </a:p>
        </p:txBody>
      </p:sp>
    </p:spTree>
    <p:extLst>
      <p:ext uri="{BB962C8B-B14F-4D97-AF65-F5344CB8AC3E}">
        <p14:creationId xmlns:p14="http://schemas.microsoft.com/office/powerpoint/2010/main" val="3645085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it-IT" smtClean="0"/>
              <a:t>Fare clic per modificare lo stile del titolo</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7139141-45FB-44EE-B0A3-3407A11EA908}" type="datetimeFigureOut">
              <a:rPr lang="it-IT" smtClean="0"/>
              <a:t>19/03/2021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729E1B3-FEB6-4B21-B27A-762C92C5AF1E}" type="slidenum">
              <a:rPr lang="it-IT" smtClean="0"/>
              <a:t>‹N›</a:t>
            </a:fld>
            <a:endParaRPr lang="it-IT"/>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07139141-45FB-44EE-B0A3-3407A11EA908}" type="datetimeFigureOut">
              <a:rPr lang="it-IT" smtClean="0"/>
              <a:t>19/03/2021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729E1B3-FEB6-4B21-B27A-762C92C5AF1E}"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07139141-45FB-44EE-B0A3-3407A11EA908}" type="datetimeFigureOut">
              <a:rPr lang="it-IT" smtClean="0"/>
              <a:t>19/03/2021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729E1B3-FEB6-4B21-B27A-762C92C5AF1E}"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07139141-45FB-44EE-B0A3-3407A11EA908}" type="datetimeFigureOut">
              <a:rPr lang="it-IT" smtClean="0"/>
              <a:t>19/03/2021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729E1B3-FEB6-4B21-B27A-762C92C5AF1E}"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07139141-45FB-44EE-B0A3-3407A11EA908}" type="datetimeFigureOut">
              <a:rPr lang="it-IT" smtClean="0"/>
              <a:t>19/03/2021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729E1B3-FEB6-4B21-B27A-762C92C5AF1E}" type="slidenum">
              <a:rPr lang="it-IT" smtClean="0"/>
              <a:t>‹N›</a:t>
            </a:fld>
            <a:endParaRPr lang="it-IT"/>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4"/>
          <p:cNvSpPr>
            <a:spLocks noGrp="1"/>
          </p:cNvSpPr>
          <p:nvPr>
            <p:ph type="dt" sz="half" idx="10"/>
          </p:nvPr>
        </p:nvSpPr>
        <p:spPr/>
        <p:txBody>
          <a:bodyPr/>
          <a:lstStyle/>
          <a:p>
            <a:fld id="{07139141-45FB-44EE-B0A3-3407A11EA908}" type="datetimeFigureOut">
              <a:rPr lang="it-IT" smtClean="0"/>
              <a:t>19/03/2021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729E1B3-FEB6-4B21-B27A-762C92C5AF1E}"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p:txBody>
          <a:bodyPr/>
          <a:lstStyle/>
          <a:p>
            <a:fld id="{07139141-45FB-44EE-B0A3-3407A11EA908}" type="datetimeFigureOut">
              <a:rPr lang="it-IT" smtClean="0"/>
              <a:t>19/03/2021</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729E1B3-FEB6-4B21-B27A-762C92C5AF1E}" type="slidenum">
              <a:rPr lang="it-IT" smtClean="0"/>
              <a:t>‹N›</a:t>
            </a:fld>
            <a:endParaRPr lang="it-IT"/>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07139141-45FB-44EE-B0A3-3407A11EA908}" type="datetimeFigureOut">
              <a:rPr lang="it-IT" smtClean="0"/>
              <a:t>19/03/2021</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729E1B3-FEB6-4B21-B27A-762C92C5AF1E}"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139141-45FB-44EE-B0A3-3407A11EA908}" type="datetimeFigureOut">
              <a:rPr lang="it-IT" smtClean="0"/>
              <a:t>19/03/2021</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F729E1B3-FEB6-4B21-B27A-762C92C5AF1E}"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it-IT" smtClean="0"/>
              <a:t>Fare clic per modificare lo stile del titolo</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07139141-45FB-44EE-B0A3-3407A11EA908}" type="datetimeFigureOut">
              <a:rPr lang="it-IT" smtClean="0"/>
              <a:t>19/03/2021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729E1B3-FEB6-4B21-B27A-762C92C5AF1E}" type="slidenum">
              <a:rPr lang="it-IT" smtClean="0"/>
              <a:t>‹N›</a:t>
            </a:fld>
            <a:endParaRPr lang="it-IT"/>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07139141-45FB-44EE-B0A3-3407A11EA908}" type="datetimeFigureOut">
              <a:rPr lang="it-IT" smtClean="0"/>
              <a:t>19/03/2021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729E1B3-FEB6-4B21-B27A-762C92C5AF1E}"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07139141-45FB-44EE-B0A3-3407A11EA908}" type="datetimeFigureOut">
              <a:rPr lang="it-IT" smtClean="0"/>
              <a:t>19/03/2021</a:t>
            </a:fld>
            <a:endParaRPr lang="it-IT"/>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it-IT"/>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729E1B3-FEB6-4B21-B27A-762C92C5AF1E}" type="slidenum">
              <a:rPr lang="it-IT" smtClean="0"/>
              <a:t>‹N›</a:t>
            </a:fld>
            <a:endParaRPr lang="it-IT"/>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67544" y="404664"/>
            <a:ext cx="7772400" cy="1470025"/>
          </a:xfrm>
          <a:solidFill>
            <a:schemeClr val="tx2">
              <a:lumMod val="75000"/>
              <a:lumOff val="25000"/>
            </a:schemeClr>
          </a:solidFill>
        </p:spPr>
        <p:txBody>
          <a:bodyPr/>
          <a:lstStyle/>
          <a:p>
            <a:r>
              <a:rPr lang="it-IT" dirty="0" smtClean="0">
                <a:solidFill>
                  <a:schemeClr val="bg2">
                    <a:lumMod val="25000"/>
                  </a:schemeClr>
                </a:solidFill>
              </a:rPr>
              <a:t>LA MAFIA</a:t>
            </a:r>
            <a:endParaRPr lang="it-IT" dirty="0">
              <a:solidFill>
                <a:schemeClr val="bg2">
                  <a:lumMod val="25000"/>
                </a:schemeClr>
              </a:solidFill>
            </a:endParaRPr>
          </a:p>
        </p:txBody>
      </p:sp>
      <p:sp>
        <p:nvSpPr>
          <p:cNvPr id="3" name="Sottotitolo 2"/>
          <p:cNvSpPr>
            <a:spLocks noGrp="1"/>
          </p:cNvSpPr>
          <p:nvPr>
            <p:ph type="subTitle" idx="1"/>
          </p:nvPr>
        </p:nvSpPr>
        <p:spPr>
          <a:xfrm>
            <a:off x="899592" y="1700808"/>
            <a:ext cx="6904856" cy="1296144"/>
          </a:xfrm>
          <a:solidFill>
            <a:srgbClr val="FFC000"/>
          </a:solidFill>
        </p:spPr>
        <p:txBody>
          <a:bodyPr/>
          <a:lstStyle/>
          <a:p>
            <a:r>
              <a:rPr lang="it-IT" dirty="0" smtClean="0">
                <a:solidFill>
                  <a:schemeClr val="accent2">
                    <a:lumMod val="50000"/>
                  </a:schemeClr>
                </a:solidFill>
              </a:rPr>
              <a:t> LA GIORNATA DELLA MEMORIA E DELL’IMPEGNO</a:t>
            </a:r>
            <a:endParaRPr lang="it-IT" dirty="0">
              <a:solidFill>
                <a:schemeClr val="accent2">
                  <a:lumMod val="50000"/>
                </a:schemeClr>
              </a:solidFill>
            </a:endParaRP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1840" y="3676141"/>
            <a:ext cx="5394175" cy="3108394"/>
          </a:xfrm>
          <a:prstGeom prst="rect">
            <a:avLst/>
          </a:prstGeom>
        </p:spPr>
      </p:pic>
    </p:spTree>
    <p:extLst>
      <p:ext uri="{BB962C8B-B14F-4D97-AF65-F5344CB8AC3E}">
        <p14:creationId xmlns:p14="http://schemas.microsoft.com/office/powerpoint/2010/main" val="3588925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180528" y="-252548"/>
            <a:ext cx="9324528" cy="7110548"/>
          </a:xfrm>
        </p:spPr>
        <p:style>
          <a:lnRef idx="1">
            <a:schemeClr val="accent2"/>
          </a:lnRef>
          <a:fillRef idx="2">
            <a:schemeClr val="accent2"/>
          </a:fillRef>
          <a:effectRef idx="1">
            <a:schemeClr val="accent2"/>
          </a:effectRef>
          <a:fontRef idx="minor">
            <a:schemeClr val="dk1"/>
          </a:fontRef>
        </p:style>
        <p:txBody>
          <a:bodyPr anchor="t">
            <a:normAutofit fontScale="92500" lnSpcReduction="10000"/>
          </a:bodyPr>
          <a:lstStyle/>
          <a:p>
            <a:r>
              <a:rPr lang="it-IT" dirty="0" smtClean="0">
                <a:solidFill>
                  <a:schemeClr val="accent3">
                    <a:lumMod val="75000"/>
                  </a:schemeClr>
                </a:solidFill>
                <a:latin typeface="Eras Bold ITC" panose="020B0907030504020204" pitchFamily="34" charset="0"/>
              </a:rPr>
              <a:t>  COSA POSSIAMO FARE NOI PER SCONFIGGERE LA MAFIA?</a:t>
            </a:r>
          </a:p>
          <a:p>
            <a:r>
              <a:rPr lang="it-IT" dirty="0" smtClean="0">
                <a:solidFill>
                  <a:schemeClr val="tx1">
                    <a:lumMod val="95000"/>
                    <a:lumOff val="5000"/>
                  </a:schemeClr>
                </a:solidFill>
                <a:latin typeface="Baskerville Old Face" panose="02020602080505020303" pitchFamily="18" charset="0"/>
              </a:rPr>
              <a:t>Anche noi possiamo fare qualcosa per sconfiggere la mafia, la cosa migliore per sconfiggerla è collaborare, parlarne nelle scuole, parlarne con gli amici, con i parenti, parlarne sui social, parlarne con le associazioni, parlarne dappertutto ma soprattutto non bisogna mai avere paura della mafia e non bisogna mai restare in silenzio, solo così si riuscirà a sconfiggerla! Per questo, noi, oggi, invitiamo tutti a collaborare insieme a noi!</a:t>
            </a:r>
          </a:p>
          <a:p>
            <a:r>
              <a:rPr lang="it-IT" dirty="0" smtClean="0">
                <a:solidFill>
                  <a:srgbClr val="7030A0"/>
                </a:solidFill>
                <a:latin typeface="Broadway" panose="04040905080B02020502" pitchFamily="82" charset="0"/>
              </a:rPr>
              <a:t>  </a:t>
            </a:r>
          </a:p>
          <a:p>
            <a:r>
              <a:rPr lang="it-IT" dirty="0">
                <a:solidFill>
                  <a:srgbClr val="7030A0"/>
                </a:solidFill>
                <a:latin typeface="Broadway" panose="04040905080B02020502" pitchFamily="82" charset="0"/>
              </a:rPr>
              <a:t> </a:t>
            </a:r>
            <a:r>
              <a:rPr lang="it-IT" dirty="0" smtClean="0">
                <a:solidFill>
                  <a:srgbClr val="7030A0"/>
                </a:solidFill>
                <a:latin typeface="Broadway" panose="04040905080B02020502" pitchFamily="82" charset="0"/>
              </a:rPr>
              <a:t>                                                                               </a:t>
            </a:r>
            <a:r>
              <a:rPr lang="it-IT" dirty="0" smtClean="0">
                <a:solidFill>
                  <a:schemeClr val="accent1">
                    <a:lumMod val="60000"/>
                    <a:lumOff val="40000"/>
                  </a:schemeClr>
                </a:solidFill>
                <a:latin typeface="Brush Script MT" panose="03060802040406070304" pitchFamily="66" charset="0"/>
              </a:rPr>
              <a:t>ELABORATO CREATO DA:</a:t>
            </a:r>
          </a:p>
          <a:p>
            <a:r>
              <a:rPr lang="it-IT" dirty="0">
                <a:solidFill>
                  <a:schemeClr val="accent1">
                    <a:lumMod val="60000"/>
                    <a:lumOff val="40000"/>
                  </a:schemeClr>
                </a:solidFill>
                <a:latin typeface="Brush Script MT" panose="03060802040406070304" pitchFamily="66" charset="0"/>
              </a:rPr>
              <a:t> </a:t>
            </a:r>
            <a:r>
              <a:rPr lang="it-IT" dirty="0" smtClean="0">
                <a:solidFill>
                  <a:schemeClr val="accent1">
                    <a:lumMod val="60000"/>
                    <a:lumOff val="40000"/>
                  </a:schemeClr>
                </a:solidFill>
                <a:latin typeface="Brush Script MT" panose="03060802040406070304" pitchFamily="66" charset="0"/>
              </a:rPr>
              <a:t>                                                                 </a:t>
            </a:r>
            <a:r>
              <a:rPr lang="it-IT" dirty="0" smtClean="0">
                <a:solidFill>
                  <a:srgbClr val="7030A0"/>
                </a:solidFill>
                <a:latin typeface="Forte" panose="03060902040502070203" pitchFamily="66" charset="0"/>
              </a:rPr>
              <a:t>CHIARA BUONAROTA</a:t>
            </a:r>
          </a:p>
          <a:p>
            <a:endParaRPr lang="it-IT" dirty="0">
              <a:solidFill>
                <a:srgbClr val="7030A0"/>
              </a:solidFill>
              <a:latin typeface="Bradley Hand ITC" panose="03070402050302030203" pitchFamily="66" charset="0"/>
            </a:endParaRPr>
          </a:p>
          <a:p>
            <a:r>
              <a:rPr lang="it-IT" dirty="0" smtClean="0">
                <a:solidFill>
                  <a:srgbClr val="7030A0"/>
                </a:solidFill>
                <a:latin typeface="Bradley Hand ITC" panose="03070402050302030203" pitchFamily="66" charset="0"/>
              </a:rPr>
              <a:t>                                                                      </a:t>
            </a:r>
            <a:r>
              <a:rPr lang="it-IT" dirty="0" smtClean="0">
                <a:solidFill>
                  <a:srgbClr val="FF0000"/>
                </a:solidFill>
                <a:latin typeface="Castellar" panose="020A0402060406010301" pitchFamily="18" charset="0"/>
              </a:rPr>
              <a:t>CLASSE=2L </a:t>
            </a:r>
            <a:endParaRPr lang="it-IT" dirty="0" smtClean="0">
              <a:solidFill>
                <a:srgbClr val="FF0000"/>
              </a:solidFill>
              <a:latin typeface="Castellar" panose="020A0402060406010301" pitchFamily="18" charset="0"/>
            </a:endParaRPr>
          </a:p>
          <a:p>
            <a:r>
              <a:rPr lang="it-IT" dirty="0">
                <a:solidFill>
                  <a:srgbClr val="FF0000"/>
                </a:solidFill>
                <a:latin typeface="Castellar" panose="020A0402060406010301" pitchFamily="18" charset="0"/>
              </a:rPr>
              <a:t> </a:t>
            </a:r>
            <a:r>
              <a:rPr lang="it-IT" dirty="0" smtClean="0">
                <a:solidFill>
                  <a:srgbClr val="FF0000"/>
                </a:solidFill>
                <a:latin typeface="Castellar" panose="020A0402060406010301" pitchFamily="18" charset="0"/>
              </a:rPr>
              <a:t>                                                     plesso dante</a:t>
            </a:r>
          </a:p>
          <a:p>
            <a:r>
              <a:rPr lang="it-IT" dirty="0">
                <a:solidFill>
                  <a:srgbClr val="FF0000"/>
                </a:solidFill>
                <a:latin typeface="Castellar" panose="020A0402060406010301" pitchFamily="18" charset="0"/>
              </a:rPr>
              <a:t> </a:t>
            </a:r>
            <a:r>
              <a:rPr lang="it-IT" dirty="0" smtClean="0">
                <a:solidFill>
                  <a:srgbClr val="FF0000"/>
                </a:solidFill>
                <a:latin typeface="Castellar" panose="020A0402060406010301" pitchFamily="18" charset="0"/>
              </a:rPr>
              <a:t>                                                      </a:t>
            </a:r>
            <a:r>
              <a:rPr lang="it-IT" smtClean="0">
                <a:solidFill>
                  <a:srgbClr val="FF0000"/>
                </a:solidFill>
                <a:latin typeface="Castellar" panose="020A0402060406010301" pitchFamily="18" charset="0"/>
              </a:rPr>
              <a:t>alighieri cartiera</a:t>
            </a:r>
            <a:endParaRPr lang="it-IT" dirty="0" smtClean="0">
              <a:solidFill>
                <a:srgbClr val="FF0000"/>
              </a:solidFill>
              <a:latin typeface="Castellar" panose="020A0402060406010301" pitchFamily="18" charset="0"/>
            </a:endParaRPr>
          </a:p>
          <a:p>
            <a:r>
              <a:rPr lang="it-IT" dirty="0">
                <a:solidFill>
                  <a:srgbClr val="FF0000"/>
                </a:solidFill>
                <a:latin typeface="Castellar" panose="020A0402060406010301" pitchFamily="18" charset="0"/>
              </a:rPr>
              <a:t> </a:t>
            </a:r>
            <a:r>
              <a:rPr lang="it-IT" dirty="0" smtClean="0">
                <a:solidFill>
                  <a:srgbClr val="FF0000"/>
                </a:solidFill>
                <a:latin typeface="Castellar" panose="020A0402060406010301" pitchFamily="18" charset="0"/>
              </a:rPr>
              <a:t>                                                  </a:t>
            </a:r>
            <a:r>
              <a:rPr lang="it-IT" dirty="0" smtClean="0">
                <a:solidFill>
                  <a:srgbClr val="FF0000"/>
                </a:solidFill>
                <a:latin typeface="Castellar" panose="020A0402060406010301" pitchFamily="18" charset="0"/>
              </a:rPr>
              <a:t>                                                       </a:t>
            </a:r>
          </a:p>
          <a:p>
            <a:pPr marL="0" indent="0">
              <a:buNone/>
            </a:pPr>
            <a:endParaRPr lang="it-IT" dirty="0" smtClean="0">
              <a:solidFill>
                <a:srgbClr val="7030A0"/>
              </a:solidFill>
              <a:latin typeface="Bradley Hand ITC" panose="03070402050302030203" pitchFamily="66" charset="0"/>
            </a:endParaRPr>
          </a:p>
          <a:p>
            <a:r>
              <a:rPr lang="it-IT" dirty="0">
                <a:solidFill>
                  <a:srgbClr val="7030A0"/>
                </a:solidFill>
                <a:latin typeface="Bradley Hand ITC" panose="03070402050302030203" pitchFamily="66" charset="0"/>
              </a:rPr>
              <a:t> </a:t>
            </a:r>
            <a:r>
              <a:rPr lang="it-IT" dirty="0" smtClean="0">
                <a:solidFill>
                  <a:srgbClr val="7030A0"/>
                </a:solidFill>
                <a:latin typeface="Bradley Hand ITC" panose="03070402050302030203" pitchFamily="66" charset="0"/>
              </a:rPr>
              <a:t>                                                                  </a:t>
            </a:r>
            <a:r>
              <a:rPr lang="it-IT" dirty="0" smtClean="0">
                <a:solidFill>
                  <a:schemeClr val="tx1">
                    <a:lumMod val="95000"/>
                    <a:lumOff val="5000"/>
                  </a:schemeClr>
                </a:solidFill>
                <a:latin typeface="Baskerville Old Face" panose="02020602080505020303" pitchFamily="18" charset="0"/>
              </a:rPr>
              <a:t>                                                          </a:t>
            </a:r>
            <a:endParaRPr lang="it-IT" dirty="0">
              <a:solidFill>
                <a:schemeClr val="tx1">
                  <a:lumMod val="95000"/>
                  <a:lumOff val="5000"/>
                </a:schemeClr>
              </a:solidFill>
              <a:latin typeface="Baskerville Old Face" panose="02020602080505020303" pitchFamily="18" charset="0"/>
            </a:endParaRPr>
          </a:p>
          <a:p>
            <a:pPr marL="0" indent="0">
              <a:buNone/>
            </a:pPr>
            <a:endParaRPr lang="it-IT" dirty="0" smtClean="0">
              <a:solidFill>
                <a:schemeClr val="tx1">
                  <a:lumMod val="95000"/>
                  <a:lumOff val="5000"/>
                </a:schemeClr>
              </a:solidFill>
              <a:latin typeface="Baskerville Old Face" panose="02020602080505020303" pitchFamily="18" charset="0"/>
            </a:endParaRPr>
          </a:p>
          <a:p>
            <a:r>
              <a:rPr lang="it-IT" dirty="0" smtClean="0">
                <a:solidFill>
                  <a:schemeClr val="tx1">
                    <a:lumMod val="95000"/>
                    <a:lumOff val="5000"/>
                  </a:schemeClr>
                </a:solidFill>
                <a:latin typeface="Californian FB" panose="0207040306080B030204" pitchFamily="18" charset="0"/>
              </a:rPr>
              <a:t>                                                                   </a:t>
            </a:r>
            <a:endParaRPr lang="it-IT" dirty="0">
              <a:solidFill>
                <a:schemeClr val="tx1">
                  <a:lumMod val="95000"/>
                  <a:lumOff val="5000"/>
                </a:schemeClr>
              </a:solidFill>
              <a:latin typeface="Californian FB" panose="0207040306080B030204" pitchFamily="18" charset="0"/>
            </a:endParaRPr>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245" y="4693819"/>
            <a:ext cx="1911633" cy="1911633"/>
          </a:xfrm>
          <a:prstGeom prst="rect">
            <a:avLst/>
          </a:prstGeom>
          <a:ln>
            <a:noFill/>
          </a:ln>
          <a:effectLst>
            <a:softEdge rad="112500"/>
          </a:effectLst>
        </p:spPr>
      </p:pic>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5769" y="4833811"/>
            <a:ext cx="2813650" cy="1851381"/>
          </a:xfrm>
          <a:prstGeom prst="roundRect">
            <a:avLst>
              <a:gd name="adj" fmla="val 22872"/>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699107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22040" y="4725144"/>
            <a:ext cx="6781800" cy="1600200"/>
          </a:xfrm>
        </p:spPr>
        <p:txBody>
          <a:bodyPr/>
          <a:lstStyle/>
          <a:p>
            <a:endParaRPr lang="it-IT" dirty="0"/>
          </a:p>
        </p:txBody>
      </p:sp>
      <p:sp>
        <p:nvSpPr>
          <p:cNvPr id="3" name="Segnaposto contenuto 2"/>
          <p:cNvSpPr>
            <a:spLocks noGrp="1"/>
          </p:cNvSpPr>
          <p:nvPr>
            <p:ph idx="1"/>
          </p:nvPr>
        </p:nvSpPr>
        <p:spPr>
          <a:xfrm>
            <a:off x="-41564" y="0"/>
            <a:ext cx="9185564" cy="6858000"/>
          </a:xfrm>
        </p:spPr>
        <p:style>
          <a:lnRef idx="1">
            <a:schemeClr val="accent6"/>
          </a:lnRef>
          <a:fillRef idx="2">
            <a:schemeClr val="accent6"/>
          </a:fillRef>
          <a:effectRef idx="1">
            <a:schemeClr val="accent6"/>
          </a:effectRef>
          <a:fontRef idx="minor">
            <a:schemeClr val="dk1"/>
          </a:fontRef>
        </p:style>
        <p:txBody>
          <a:bodyPr anchor="t">
            <a:normAutofit/>
          </a:bodyPr>
          <a:lstStyle/>
          <a:p>
            <a:pPr marL="0" indent="0">
              <a:buNone/>
            </a:pPr>
            <a:r>
              <a:rPr lang="it-IT" dirty="0" smtClean="0"/>
              <a:t>                   </a:t>
            </a:r>
            <a:r>
              <a:rPr lang="it-IT" dirty="0" smtClean="0">
                <a:solidFill>
                  <a:schemeClr val="accent1">
                    <a:lumMod val="75000"/>
                  </a:schemeClr>
                </a:solidFill>
                <a:latin typeface="Algerian" panose="04020705040A02060702" pitchFamily="82" charset="0"/>
              </a:rPr>
              <a:t>PERCHE’ IL 21 MARZO E’ UN GIORNO COSI’  </a:t>
            </a:r>
          </a:p>
          <a:p>
            <a:pPr marL="0" indent="0">
              <a:buNone/>
            </a:pPr>
            <a:r>
              <a:rPr lang="it-IT" dirty="0">
                <a:solidFill>
                  <a:schemeClr val="accent1">
                    <a:lumMod val="75000"/>
                  </a:schemeClr>
                </a:solidFill>
                <a:latin typeface="Algerian" panose="04020705040A02060702" pitchFamily="82" charset="0"/>
              </a:rPr>
              <a:t> </a:t>
            </a:r>
            <a:r>
              <a:rPr lang="it-IT" dirty="0" smtClean="0">
                <a:solidFill>
                  <a:schemeClr val="accent1">
                    <a:lumMod val="75000"/>
                  </a:schemeClr>
                </a:solidFill>
                <a:latin typeface="Algerian" panose="04020705040A02060702" pitchFamily="82" charset="0"/>
              </a:rPr>
              <a:t>                   IMPORTANTE?</a:t>
            </a:r>
            <a:endParaRPr lang="it-IT" dirty="0" smtClean="0">
              <a:solidFill>
                <a:schemeClr val="accent1">
                  <a:lumMod val="75000"/>
                </a:schemeClr>
              </a:solidFill>
            </a:endParaRPr>
          </a:p>
          <a:p>
            <a:pPr marL="0" indent="0">
              <a:buNone/>
            </a:pPr>
            <a:endParaRPr lang="it-IT" dirty="0">
              <a:solidFill>
                <a:schemeClr val="accent1">
                  <a:lumMod val="75000"/>
                </a:schemeClr>
              </a:solidFill>
              <a:latin typeface="Algerian" panose="04020705040A02060702" pitchFamily="82" charset="0"/>
            </a:endParaRPr>
          </a:p>
          <a:p>
            <a:pPr marL="0" indent="0">
              <a:buNone/>
            </a:pPr>
            <a:r>
              <a:rPr lang="it-IT" dirty="0" smtClean="0">
                <a:solidFill>
                  <a:schemeClr val="accent1">
                    <a:lumMod val="75000"/>
                  </a:schemeClr>
                </a:solidFill>
              </a:rPr>
              <a:t>Ogni 21 marzo Libera celebra la giornata della memoria e dell’impegno. In quel giorno vengono letti tutti i nomi di tutte le vittime innocenti della  mafia, per questo è un giorno importantissimo perché ricordare queste persone è sempre un gesto meraviglioso.</a:t>
            </a:r>
          </a:p>
          <a:p>
            <a:pPr marL="0" indent="0">
              <a:buNone/>
            </a:pPr>
            <a:r>
              <a:rPr lang="it-IT" dirty="0" smtClean="0">
                <a:solidFill>
                  <a:schemeClr val="accent1">
                    <a:lumMod val="75000"/>
                  </a:schemeClr>
                </a:solidFill>
              </a:rPr>
              <a:t>Alcune di queste vittime hanno combattuto da sempre per sconfiggere la mafia e tra questi ci sono Francesco Marcone e Nicola </a:t>
            </a:r>
            <a:r>
              <a:rPr lang="it-IT" dirty="0" err="1" smtClean="0">
                <a:solidFill>
                  <a:schemeClr val="accent1">
                    <a:lumMod val="75000"/>
                  </a:schemeClr>
                </a:solidFill>
              </a:rPr>
              <a:t>Ciuffreda</a:t>
            </a:r>
            <a:r>
              <a:rPr lang="it-IT" dirty="0">
                <a:solidFill>
                  <a:schemeClr val="accent1">
                    <a:lumMod val="75000"/>
                  </a:schemeClr>
                </a:solidFill>
              </a:rPr>
              <a:t>.</a:t>
            </a:r>
            <a:endParaRPr lang="it-IT" b="1" i="1" dirty="0" smtClean="0">
              <a:solidFill>
                <a:schemeClr val="tx1">
                  <a:lumMod val="95000"/>
                  <a:lumOff val="5000"/>
                </a:schemeClr>
              </a:solidFill>
            </a:endParaRP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7864" y="3717032"/>
            <a:ext cx="4355976" cy="2450237"/>
          </a:xfrm>
          <a:prstGeom prst="rect">
            <a:avLst/>
          </a:prstGeom>
          <a:ln>
            <a:noFill/>
          </a:ln>
          <a:effectLst>
            <a:softEdge rad="112500"/>
          </a:effectLst>
        </p:spPr>
      </p:pic>
    </p:spTree>
    <p:extLst>
      <p:ext uri="{BB962C8B-B14F-4D97-AF65-F5344CB8AC3E}">
        <p14:creationId xmlns:p14="http://schemas.microsoft.com/office/powerpoint/2010/main" val="3929640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0" y="0"/>
            <a:ext cx="9144000" cy="6858000"/>
          </a:xfrm>
        </p:spPr>
        <p:style>
          <a:lnRef idx="2">
            <a:schemeClr val="accent4">
              <a:shade val="50000"/>
            </a:schemeClr>
          </a:lnRef>
          <a:fillRef idx="1">
            <a:schemeClr val="accent4"/>
          </a:fillRef>
          <a:effectRef idx="0">
            <a:schemeClr val="accent4"/>
          </a:effectRef>
          <a:fontRef idx="minor">
            <a:schemeClr val="lt1"/>
          </a:fontRef>
        </p:style>
        <p:txBody>
          <a:bodyPr anchor="t">
            <a:normAutofit fontScale="92500" lnSpcReduction="10000"/>
          </a:bodyPr>
          <a:lstStyle/>
          <a:p>
            <a:pPr marL="0" indent="0">
              <a:buNone/>
            </a:pPr>
            <a:r>
              <a:rPr lang="it-IT" dirty="0" smtClean="0"/>
              <a:t>                               </a:t>
            </a:r>
            <a:r>
              <a:rPr lang="it-IT" sz="3200" dirty="0" smtClean="0">
                <a:solidFill>
                  <a:srgbClr val="002060"/>
                </a:solidFill>
                <a:latin typeface="Aharoni" panose="02010803020104030203" pitchFamily="2" charset="-79"/>
                <a:cs typeface="Aharoni" panose="02010803020104030203" pitchFamily="2" charset="-79"/>
              </a:rPr>
              <a:t>FRANCESCO MARCONE</a:t>
            </a:r>
          </a:p>
          <a:p>
            <a:pPr marL="0" indent="0">
              <a:buNone/>
            </a:pPr>
            <a:endParaRPr lang="it-IT" sz="3200" dirty="0">
              <a:solidFill>
                <a:srgbClr val="002060"/>
              </a:solidFill>
              <a:latin typeface="Aharoni" panose="02010803020104030203" pitchFamily="2" charset="-79"/>
              <a:cs typeface="Aharoni" panose="02010803020104030203" pitchFamily="2" charset="-79"/>
            </a:endParaRPr>
          </a:p>
          <a:p>
            <a:pPr marL="0" indent="0">
              <a:buNone/>
            </a:pPr>
            <a:r>
              <a:rPr lang="it-IT" sz="3200" dirty="0" smtClean="0">
                <a:solidFill>
                  <a:srgbClr val="002060"/>
                </a:solidFill>
                <a:latin typeface="Agency FB" panose="020B0503020202020204" pitchFamily="34" charset="0"/>
              </a:rPr>
              <a:t>Francesco Marcone non era un eroe o chissà chi, ma, una semplice persona con l’intento di sconfiggere la mafia. Lui ha lottato fino al suo ultimo giorno di vita pur di eliminare la mafia, infatti è ed è stato un grande uomo sin dall’ inizio.</a:t>
            </a:r>
          </a:p>
          <a:p>
            <a:pPr marL="0" indent="0">
              <a:buNone/>
            </a:pPr>
            <a:r>
              <a:rPr lang="it-IT" sz="3200" dirty="0">
                <a:solidFill>
                  <a:srgbClr val="002060"/>
                </a:solidFill>
                <a:latin typeface="Agency FB" panose="020B0503020202020204" pitchFamily="34" charset="0"/>
              </a:rPr>
              <a:t>Francesco Emanuele Marcone, chiamato da tutti Franco, nasce a Foggia il 14 dicembre del 1937</a:t>
            </a:r>
            <a:r>
              <a:rPr lang="it-IT" sz="3200" dirty="0" smtClean="0">
                <a:solidFill>
                  <a:srgbClr val="002060"/>
                </a:solidFill>
                <a:latin typeface="Agency FB" panose="020B0503020202020204" pitchFamily="34" charset="0"/>
              </a:rPr>
              <a:t>.</a:t>
            </a:r>
            <a:r>
              <a:rPr lang="it-IT" sz="3200" dirty="0">
                <a:solidFill>
                  <a:srgbClr val="002060"/>
                </a:solidFill>
                <a:latin typeface="Agency FB" panose="020B0503020202020204" pitchFamily="34" charset="0"/>
              </a:rPr>
              <a:t> </a:t>
            </a:r>
            <a:r>
              <a:rPr lang="it-IT" sz="3200" dirty="0" smtClean="0">
                <a:solidFill>
                  <a:srgbClr val="002060"/>
                </a:solidFill>
                <a:latin typeface="Agency FB" panose="020B0503020202020204" pitchFamily="34" charset="0"/>
              </a:rPr>
              <a:t>Lui era un funzionario che rispettava e faceva rispettare le </a:t>
            </a:r>
            <a:r>
              <a:rPr lang="it-IT" sz="3200" dirty="0">
                <a:solidFill>
                  <a:srgbClr val="002060"/>
                </a:solidFill>
                <a:latin typeface="Agency FB" panose="020B0503020202020204" pitchFamily="34" charset="0"/>
              </a:rPr>
              <a:t>regole. </a:t>
            </a:r>
            <a:r>
              <a:rPr lang="it-IT" sz="3200" dirty="0" smtClean="0">
                <a:solidFill>
                  <a:srgbClr val="002060"/>
                </a:solidFill>
                <a:latin typeface="Agency FB" panose="020B0503020202020204" pitchFamily="34" charset="0"/>
              </a:rPr>
              <a:t>Lavorava  </a:t>
            </a:r>
            <a:r>
              <a:rPr lang="it-IT" sz="3200" dirty="0">
                <a:solidFill>
                  <a:srgbClr val="002060"/>
                </a:solidFill>
                <a:latin typeface="Agency FB" panose="020B0503020202020204" pitchFamily="34" charset="0"/>
              </a:rPr>
              <a:t>chiuso nel suo studio, seduto alla sua scrivania con davanti a sé una pila di carte da analizzare fino in </a:t>
            </a:r>
            <a:r>
              <a:rPr lang="it-IT" sz="3200" dirty="0" smtClean="0">
                <a:solidFill>
                  <a:srgbClr val="002060"/>
                </a:solidFill>
                <a:latin typeface="Agency FB" panose="020B0503020202020204" pitchFamily="34" charset="0"/>
              </a:rPr>
              <a:t>fondo. </a:t>
            </a:r>
          </a:p>
          <a:p>
            <a:pPr marL="0" indent="0">
              <a:buNone/>
            </a:pPr>
            <a:r>
              <a:rPr lang="it-IT" sz="3200" dirty="0" smtClean="0">
                <a:solidFill>
                  <a:srgbClr val="002060"/>
                </a:solidFill>
                <a:latin typeface="Agency FB" panose="020B0503020202020204" pitchFamily="34" charset="0"/>
              </a:rPr>
              <a:t>Alla sua famiglia </a:t>
            </a:r>
            <a:r>
              <a:rPr lang="it-IT" sz="3200" dirty="0">
                <a:solidFill>
                  <a:srgbClr val="002060"/>
                </a:solidFill>
                <a:latin typeface="Agency FB" panose="020B0503020202020204" pitchFamily="34" charset="0"/>
              </a:rPr>
              <a:t>ripeteva sempre «LO STATO SIAMO </a:t>
            </a:r>
            <a:r>
              <a:rPr lang="it-IT" sz="3200" dirty="0" smtClean="0">
                <a:solidFill>
                  <a:srgbClr val="002060"/>
                </a:solidFill>
                <a:latin typeface="Agency FB" panose="020B0503020202020204" pitchFamily="34" charset="0"/>
              </a:rPr>
              <a:t>NOI» </a:t>
            </a:r>
            <a:r>
              <a:rPr lang="it-IT" sz="3200" dirty="0">
                <a:solidFill>
                  <a:srgbClr val="002060"/>
                </a:solidFill>
                <a:latin typeface="Agency FB" panose="020B0503020202020204" pitchFamily="34" charset="0"/>
              </a:rPr>
              <a:t>Sì perché per Franco lo Stato è ciascuno di noi, con i suoi comportamenti, i suoi gesti, le sue denunce e anche i suoi silenzi. È lasciato solo ma non si lascia scoraggiare né intimorire. E la risposta della criminalità organizzata locale non si farà </a:t>
            </a:r>
            <a:r>
              <a:rPr lang="it-IT" sz="3200" dirty="0" smtClean="0">
                <a:solidFill>
                  <a:srgbClr val="002060"/>
                </a:solidFill>
                <a:latin typeface="Agency FB" panose="020B0503020202020204" pitchFamily="34" charset="0"/>
              </a:rPr>
              <a:t>attendere.!</a:t>
            </a:r>
          </a:p>
        </p:txBody>
      </p:sp>
    </p:spTree>
    <p:extLst>
      <p:ext uri="{BB962C8B-B14F-4D97-AF65-F5344CB8AC3E}">
        <p14:creationId xmlns:p14="http://schemas.microsoft.com/office/powerpoint/2010/main" val="3537345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4" name="Segnaposto contenuto 3"/>
          <p:cNvSpPr>
            <a:spLocks noGrp="1"/>
          </p:cNvSpPr>
          <p:nvPr>
            <p:ph idx="1"/>
          </p:nvPr>
        </p:nvSpPr>
        <p:spPr>
          <a:xfrm>
            <a:off x="0" y="11088"/>
            <a:ext cx="9144000" cy="6846912"/>
          </a:xfrm>
          <a:ln>
            <a:solidFill>
              <a:srgbClr val="FFFF00"/>
            </a:solidFill>
          </a:ln>
        </p:spPr>
        <p:style>
          <a:lnRef idx="2">
            <a:schemeClr val="accent2">
              <a:shade val="50000"/>
            </a:schemeClr>
          </a:lnRef>
          <a:fillRef idx="1">
            <a:schemeClr val="accent2"/>
          </a:fillRef>
          <a:effectRef idx="0">
            <a:schemeClr val="accent2"/>
          </a:effectRef>
          <a:fontRef idx="minor">
            <a:schemeClr val="lt1"/>
          </a:fontRef>
        </p:style>
        <p:txBody>
          <a:bodyPr anchor="t">
            <a:normAutofit fontScale="92500"/>
          </a:bodyPr>
          <a:lstStyle/>
          <a:p>
            <a:r>
              <a:rPr lang="it-IT" dirty="0" smtClean="0">
                <a:latin typeface="Arial Rounded MT Bold" panose="020F0704030504030204" pitchFamily="34" charset="0"/>
              </a:rPr>
              <a:t>       </a:t>
            </a:r>
            <a:r>
              <a:rPr lang="it-IT" dirty="0">
                <a:latin typeface="Berlin Sans FB Demi" panose="020E0802020502020306" pitchFamily="34" charset="0"/>
              </a:rPr>
              <a:t> </a:t>
            </a:r>
            <a:r>
              <a:rPr lang="it-IT" dirty="0" smtClean="0">
                <a:latin typeface="Berlin Sans FB Demi" panose="020E0802020502020306" pitchFamily="34" charset="0"/>
              </a:rPr>
              <a:t> </a:t>
            </a:r>
            <a:r>
              <a:rPr lang="it-IT" dirty="0" smtClean="0">
                <a:solidFill>
                  <a:schemeClr val="tx1">
                    <a:lumMod val="95000"/>
                    <a:lumOff val="5000"/>
                  </a:schemeClr>
                </a:solidFill>
                <a:latin typeface="Berlin Sans FB Demi" panose="020E0802020502020306" pitchFamily="34" charset="0"/>
              </a:rPr>
              <a:t>COSA SUCCESSE LA SERA DEL  31 MARZO 1995?</a:t>
            </a:r>
          </a:p>
          <a:p>
            <a:endParaRPr lang="it-IT" dirty="0">
              <a:solidFill>
                <a:schemeClr val="tx1">
                  <a:lumMod val="95000"/>
                  <a:lumOff val="5000"/>
                </a:schemeClr>
              </a:solidFill>
              <a:latin typeface="Agency FB" panose="020B0503020202020204" pitchFamily="34" charset="0"/>
            </a:endParaRPr>
          </a:p>
          <a:p>
            <a:r>
              <a:rPr lang="it-IT" dirty="0" smtClean="0">
                <a:solidFill>
                  <a:schemeClr val="tx1">
                    <a:lumMod val="95000"/>
                    <a:lumOff val="5000"/>
                  </a:schemeClr>
                </a:solidFill>
                <a:latin typeface="Agency FB" panose="020B0503020202020204" pitchFamily="34" charset="0"/>
              </a:rPr>
              <a:t>Quella brutta sera del 31 marzo, verso le 19, Franco è </a:t>
            </a:r>
            <a:r>
              <a:rPr lang="it-IT" dirty="0">
                <a:solidFill>
                  <a:schemeClr val="tx1">
                    <a:lumMod val="95000"/>
                    <a:lumOff val="5000"/>
                  </a:schemeClr>
                </a:solidFill>
                <a:latin typeface="Agency FB" panose="020B0503020202020204" pitchFamily="34" charset="0"/>
              </a:rPr>
              <a:t>stato ucciso. </a:t>
            </a:r>
            <a:r>
              <a:rPr lang="it-IT" dirty="0" smtClean="0">
                <a:solidFill>
                  <a:schemeClr val="tx1">
                    <a:lumMod val="95000"/>
                    <a:lumOff val="5000"/>
                  </a:schemeClr>
                </a:solidFill>
                <a:latin typeface="Agency FB" panose="020B0503020202020204" pitchFamily="34" charset="0"/>
              </a:rPr>
              <a:t>Anche </a:t>
            </a:r>
            <a:r>
              <a:rPr lang="it-IT" dirty="0">
                <a:solidFill>
                  <a:schemeClr val="tx1">
                    <a:lumMod val="95000"/>
                    <a:lumOff val="5000"/>
                  </a:schemeClr>
                </a:solidFill>
                <a:latin typeface="Agency FB" panose="020B0503020202020204" pitchFamily="34" charset="0"/>
              </a:rPr>
              <a:t>quel giorno Franco si è intrattenuto fino a tardi in ufficio a lavorare. Intorno alle </a:t>
            </a:r>
            <a:r>
              <a:rPr lang="it-IT" dirty="0" smtClean="0">
                <a:solidFill>
                  <a:schemeClr val="tx1">
                    <a:lumMod val="95000"/>
                    <a:lumOff val="5000"/>
                  </a:schemeClr>
                </a:solidFill>
                <a:latin typeface="Agency FB" panose="020B0503020202020204" pitchFamily="34" charset="0"/>
              </a:rPr>
              <a:t>19 si </a:t>
            </a:r>
            <a:r>
              <a:rPr lang="it-IT" dirty="0">
                <a:solidFill>
                  <a:schemeClr val="tx1">
                    <a:lumMod val="95000"/>
                    <a:lumOff val="5000"/>
                  </a:schemeClr>
                </a:solidFill>
                <a:latin typeface="Agency FB" panose="020B0503020202020204" pitchFamily="34" charset="0"/>
              </a:rPr>
              <a:t>avvia verso casa, giunge sotto il portone, in via </a:t>
            </a:r>
            <a:r>
              <a:rPr lang="it-IT" dirty="0" err="1">
                <a:solidFill>
                  <a:schemeClr val="tx1">
                    <a:lumMod val="95000"/>
                    <a:lumOff val="5000"/>
                  </a:schemeClr>
                </a:solidFill>
                <a:latin typeface="Agency FB" panose="020B0503020202020204" pitchFamily="34" charset="0"/>
              </a:rPr>
              <a:t>Figliolia</a:t>
            </a:r>
            <a:r>
              <a:rPr lang="it-IT" dirty="0">
                <a:solidFill>
                  <a:schemeClr val="tx1">
                    <a:lumMod val="95000"/>
                    <a:lumOff val="5000"/>
                  </a:schemeClr>
                </a:solidFill>
                <a:latin typeface="Agency FB" panose="020B0503020202020204" pitchFamily="34" charset="0"/>
              </a:rPr>
              <a:t>, infila la chiave, fa qualche passo per entrare quando, alle 19:10, viene ucciso con due colpi di pistola alle spalle, che non gli lasciano il tempo neanche di voltarsi o di provare a scappare. Un’esecuzione in piena regola di cui nessuno ha visto nulla, seppur abita in pieno centro città e quello è un orario di punta.</a:t>
            </a:r>
          </a:p>
          <a:p>
            <a:r>
              <a:rPr lang="it-IT" dirty="0">
                <a:solidFill>
                  <a:schemeClr val="tx1">
                    <a:lumMod val="95000"/>
                    <a:lumOff val="5000"/>
                  </a:schemeClr>
                </a:solidFill>
                <a:latin typeface="Agency FB" panose="020B0503020202020204" pitchFamily="34" charset="0"/>
              </a:rPr>
              <a:t>Franco viene così ucciso per avere detto e ripetuto “no”. No a chi, assicurando magari un adeguato compenso, lo invitava a chiudere un occhio, a dimenticare nel cassetto quella tal pratica, ad abbandonare per un istante lo scrupolo e il puntiglio con cui era solito svolgere il </a:t>
            </a:r>
            <a:r>
              <a:rPr lang="it-IT" dirty="0" smtClean="0">
                <a:solidFill>
                  <a:schemeClr val="tx1">
                    <a:lumMod val="95000"/>
                    <a:lumOff val="5000"/>
                  </a:schemeClr>
                </a:solidFill>
                <a:latin typeface="Agency FB" panose="020B0503020202020204" pitchFamily="34" charset="0"/>
              </a:rPr>
              <a:t>suo lavoro.</a:t>
            </a:r>
          </a:p>
          <a:p>
            <a:r>
              <a:rPr lang="it-IT" dirty="0" smtClean="0">
                <a:solidFill>
                  <a:schemeClr val="tx1">
                    <a:lumMod val="95000"/>
                    <a:lumOff val="5000"/>
                  </a:schemeClr>
                </a:solidFill>
                <a:latin typeface="Agency FB" panose="020B0503020202020204" pitchFamily="34" charset="0"/>
              </a:rPr>
              <a:t>Ci sono state delle parole in particolare che al nostro gruppo ci hanno colpito, della figlia di Francesco Marcone </a:t>
            </a:r>
            <a:r>
              <a:rPr lang="it-IT" dirty="0">
                <a:solidFill>
                  <a:schemeClr val="tx1">
                    <a:lumMod val="95000"/>
                    <a:lumOff val="5000"/>
                  </a:schemeClr>
                </a:solidFill>
                <a:latin typeface="Agency FB" panose="020B0503020202020204" pitchFamily="34" charset="0"/>
              </a:rPr>
              <a:t>e sono:» </a:t>
            </a:r>
            <a:r>
              <a:rPr lang="it-IT" dirty="0">
                <a:solidFill>
                  <a:srgbClr val="FF0000"/>
                </a:solidFill>
                <a:latin typeface="Agency FB" panose="020B0503020202020204" pitchFamily="34" charset="0"/>
              </a:rPr>
              <a:t>Quando fu ucciso mio padre ci fu consigliato il silenzio, anche da amici di famiglia, per paura. Io, che all’epoca avevo 25 anni, non avevo la percezione della mafia. Quando un poliziotto, che mi aveva soccorso, mi disse ‘devi essere coraggiosa, tuo padre è stato ucciso dalla mafia’, lo presi per matto. Poi capì cosa è la Società foggiana. Spara e quei proiettili colpiscono anche te, una parte di te va via insieme con la vittima. Iniziai, allora, un percorso con alcune docenti che dopo poche settimane dall’omicidio di papà mi vollero far incontrare i loro studenti, per farmi sentire che non ero sola. Da lì capii che non dovevo restare in silenzio</a:t>
            </a:r>
            <a:r>
              <a:rPr lang="it-IT" dirty="0" smtClean="0">
                <a:solidFill>
                  <a:schemeClr val="tx1">
                    <a:lumMod val="95000"/>
                    <a:lumOff val="5000"/>
                  </a:schemeClr>
                </a:solidFill>
                <a:latin typeface="Agency FB" panose="020B0503020202020204" pitchFamily="34" charset="0"/>
              </a:rPr>
              <a:t>.»</a:t>
            </a:r>
            <a:endParaRPr lang="it-IT" dirty="0">
              <a:solidFill>
                <a:schemeClr val="tx1">
                  <a:lumMod val="95000"/>
                  <a:lumOff val="5000"/>
                </a:schemeClr>
              </a:solidFill>
              <a:latin typeface="Agency FB" panose="020B0503020202020204" pitchFamily="34" charset="0"/>
            </a:endParaRPr>
          </a:p>
        </p:txBody>
      </p:sp>
    </p:spTree>
    <p:extLst>
      <p:ext uri="{BB962C8B-B14F-4D97-AF65-F5344CB8AC3E}">
        <p14:creationId xmlns:p14="http://schemas.microsoft.com/office/powerpoint/2010/main" val="571947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31640" y="4869160"/>
            <a:ext cx="6781800" cy="1600200"/>
          </a:xfrm>
        </p:spPr>
        <p:txBody>
          <a:bodyPr/>
          <a:lstStyle/>
          <a:p>
            <a:endParaRPr lang="it-IT"/>
          </a:p>
        </p:txBody>
      </p:sp>
      <p:sp>
        <p:nvSpPr>
          <p:cNvPr id="3" name="Segnaposto contenuto 2"/>
          <p:cNvSpPr>
            <a:spLocks noGrp="1"/>
          </p:cNvSpPr>
          <p:nvPr>
            <p:ph idx="1"/>
          </p:nvPr>
        </p:nvSpPr>
        <p:spPr>
          <a:xfrm>
            <a:off x="0" y="0"/>
            <a:ext cx="9144000" cy="6858000"/>
          </a:xfrm>
        </p:spPr>
        <p:style>
          <a:lnRef idx="3">
            <a:schemeClr val="lt1"/>
          </a:lnRef>
          <a:fillRef idx="1">
            <a:schemeClr val="accent3"/>
          </a:fillRef>
          <a:effectRef idx="1">
            <a:schemeClr val="accent3"/>
          </a:effectRef>
          <a:fontRef idx="minor">
            <a:schemeClr val="lt1"/>
          </a:fontRef>
        </p:style>
        <p:txBody>
          <a:bodyPr anchor="t"/>
          <a:lstStyle/>
          <a:p>
            <a:r>
              <a:rPr lang="it-IT" dirty="0" smtClean="0"/>
              <a:t>                   </a:t>
            </a:r>
            <a:r>
              <a:rPr lang="it-IT" sz="3200" dirty="0" smtClean="0">
                <a:latin typeface="Arial Black" panose="020B0A04020102020204" pitchFamily="34" charset="0"/>
              </a:rPr>
              <a:t>  </a:t>
            </a:r>
            <a:r>
              <a:rPr lang="it-IT" sz="3200" dirty="0" smtClean="0">
                <a:solidFill>
                  <a:srgbClr val="FF0000"/>
                </a:solidFill>
                <a:latin typeface="Arial Black" panose="020B0A04020102020204" pitchFamily="34" charset="0"/>
              </a:rPr>
              <a:t>RIFLESSIONI PERSONALI</a:t>
            </a:r>
          </a:p>
          <a:p>
            <a:r>
              <a:rPr lang="it-IT" dirty="0" smtClean="0">
                <a:solidFill>
                  <a:schemeClr val="tx1">
                    <a:lumMod val="95000"/>
                    <a:lumOff val="5000"/>
                  </a:schemeClr>
                </a:solidFill>
                <a:latin typeface="Candara" panose="020E0502030303020204" pitchFamily="34" charset="0"/>
                <a:cs typeface="Arial" panose="020B0604020202020204" pitchFamily="34" charset="0"/>
              </a:rPr>
              <a:t>Le parole di Daniela Marcone ci hanno colpito molto e riusciamo ad immaginare il dolore e come si è sentita per tutto questo tempo. Noi, pensiamo che l’associazione «LIBERA»  ha avuto una bellissima idea nell’organizzare tutto ciò. </a:t>
            </a:r>
          </a:p>
          <a:p>
            <a:r>
              <a:rPr lang="it-IT" dirty="0" smtClean="0">
                <a:solidFill>
                  <a:schemeClr val="tx1">
                    <a:lumMod val="95000"/>
                    <a:lumOff val="5000"/>
                  </a:schemeClr>
                </a:solidFill>
                <a:latin typeface="Candara" panose="020E0502030303020204" pitchFamily="34" charset="0"/>
                <a:cs typeface="Arial" panose="020B0604020202020204" pitchFamily="34" charset="0"/>
              </a:rPr>
              <a:t>Inoltre, pensiamo anche, che Francesco Marcone è stata una persona squisita e ha mandato un messaggio bellissimo. Francesco Marcone ha fatto capire che il silenzio non serve a nulla, se ci troviamo in situazioni del genere bisogna parlare senza avere paura ma soprattutto bisogna denunciare. Noi, oggi,  invitiamo tutti quanti a non aver mai paura della mafia , perché con la paura e il silenzio non si riuscirà mai a sconfiggerla.</a:t>
            </a:r>
            <a:endParaRPr lang="it-IT" dirty="0">
              <a:solidFill>
                <a:schemeClr val="tx1">
                  <a:lumMod val="95000"/>
                  <a:lumOff val="5000"/>
                </a:schemeClr>
              </a:solidFill>
              <a:latin typeface="Candara" panose="020E0502030303020204" pitchFamily="34" charset="0"/>
              <a:cs typeface="Arial" panose="020B0604020202020204" pitchFamily="34" charset="0"/>
            </a:endParaRPr>
          </a:p>
          <a:p>
            <a:endParaRPr lang="it-IT" dirty="0">
              <a:solidFill>
                <a:schemeClr val="accent1">
                  <a:lumMod val="50000"/>
                </a:schemeClr>
              </a:solidFill>
              <a:latin typeface="Cambria" panose="02040503050406030204" pitchFamily="18" charset="0"/>
            </a:endParaRPr>
          </a:p>
        </p:txBody>
      </p:sp>
      <p:pic>
        <p:nvPicPr>
          <p:cNvPr id="4" name="Immagin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60032" y="4509120"/>
            <a:ext cx="3729895" cy="2204864"/>
          </a:xfrm>
          <a:prstGeom prst="rect">
            <a:avLst/>
          </a:prstGeom>
          <a:ln>
            <a:noFill/>
          </a:ln>
          <a:effectLst>
            <a:softEdge rad="112500"/>
          </a:effectLst>
        </p:spPr>
      </p:pic>
    </p:spTree>
    <p:extLst>
      <p:ext uri="{BB962C8B-B14F-4D97-AF65-F5344CB8AC3E}">
        <p14:creationId xmlns:p14="http://schemas.microsoft.com/office/powerpoint/2010/main" val="2444676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22136" y="0"/>
            <a:ext cx="9324528" cy="6977920"/>
          </a:xfrm>
        </p:spPr>
        <p:style>
          <a:lnRef idx="0">
            <a:scrgbClr r="0" g="0" b="0"/>
          </a:lnRef>
          <a:fillRef idx="1003">
            <a:schemeClr val="dk2"/>
          </a:fillRef>
          <a:effectRef idx="0">
            <a:scrgbClr r="0" g="0" b="0"/>
          </a:effectRef>
          <a:fontRef idx="major"/>
        </p:style>
        <p:txBody>
          <a:bodyPr anchor="t">
            <a:normAutofit lnSpcReduction="10000"/>
          </a:bodyPr>
          <a:lstStyle/>
          <a:p>
            <a:r>
              <a:rPr lang="it-IT" sz="3200" dirty="0" smtClean="0">
                <a:solidFill>
                  <a:schemeClr val="tx1">
                    <a:lumMod val="75000"/>
                    <a:lumOff val="25000"/>
                  </a:schemeClr>
                </a:solidFill>
                <a:latin typeface="Castellar" panose="020A0402060406010301" pitchFamily="18" charset="0"/>
              </a:rPr>
              <a:t>                  </a:t>
            </a:r>
            <a:r>
              <a:rPr lang="it-IT" sz="3200" dirty="0" smtClean="0">
                <a:solidFill>
                  <a:schemeClr val="tx1">
                    <a:lumMod val="95000"/>
                    <a:lumOff val="5000"/>
                  </a:schemeClr>
                </a:solidFill>
                <a:latin typeface="Castellar" panose="020A0402060406010301" pitchFamily="18" charset="0"/>
              </a:rPr>
              <a:t>NICOLA CIUFFREDA</a:t>
            </a:r>
            <a:endParaRPr lang="it-IT" dirty="0">
              <a:solidFill>
                <a:srgbClr val="002060"/>
              </a:solidFill>
              <a:latin typeface="Century Schoolbook" panose="02040604050505020304" pitchFamily="18" charset="0"/>
            </a:endParaRPr>
          </a:p>
          <a:p>
            <a:r>
              <a:rPr lang="it-IT" dirty="0">
                <a:solidFill>
                  <a:srgbClr val="002060"/>
                </a:solidFill>
                <a:latin typeface="Century Schoolbook" panose="02040604050505020304" pitchFamily="18" charset="0"/>
              </a:rPr>
              <a:t>Nicola </a:t>
            </a:r>
            <a:r>
              <a:rPr lang="it-IT" dirty="0" err="1" smtClean="0">
                <a:solidFill>
                  <a:srgbClr val="002060"/>
                </a:solidFill>
                <a:latin typeface="Century Schoolbook" panose="02040604050505020304" pitchFamily="18" charset="0"/>
              </a:rPr>
              <a:t>Ciuffreda</a:t>
            </a:r>
            <a:r>
              <a:rPr lang="it-IT" dirty="0" smtClean="0">
                <a:solidFill>
                  <a:srgbClr val="002060"/>
                </a:solidFill>
                <a:latin typeface="Century Schoolbook" panose="02040604050505020304" pitchFamily="18" charset="0"/>
              </a:rPr>
              <a:t> nasce </a:t>
            </a:r>
            <a:r>
              <a:rPr lang="it-IT" dirty="0">
                <a:solidFill>
                  <a:srgbClr val="002060"/>
                </a:solidFill>
                <a:latin typeface="Century Schoolbook" panose="02040604050505020304" pitchFamily="18" charset="0"/>
              </a:rPr>
              <a:t>a Mattinata il 14 luglio del 1937, da una modesta famiglia contadina. Cresce in quel piccolo paese della provincia di Foggia, porta del Gargano, tra l’azzurro del mare e il verde della natura e degli olivi che popolano la vegetazione </a:t>
            </a:r>
            <a:r>
              <a:rPr lang="it-IT" dirty="0" smtClean="0">
                <a:solidFill>
                  <a:srgbClr val="002060"/>
                </a:solidFill>
                <a:latin typeface="Century Schoolbook" panose="02040604050505020304" pitchFamily="18" charset="0"/>
              </a:rPr>
              <a:t>circostante</a:t>
            </a:r>
            <a:r>
              <a:rPr lang="it-IT" dirty="0">
                <a:solidFill>
                  <a:srgbClr val="002060"/>
                </a:solidFill>
                <a:latin typeface="Century Schoolbook" panose="02040604050505020304" pitchFamily="18" charset="0"/>
              </a:rPr>
              <a:t>. </a:t>
            </a:r>
            <a:r>
              <a:rPr lang="it-IT" dirty="0" smtClean="0">
                <a:solidFill>
                  <a:srgbClr val="002060"/>
                </a:solidFill>
                <a:latin typeface="Century Schoolbook" panose="02040604050505020304" pitchFamily="18" charset="0"/>
              </a:rPr>
              <a:t>Nicola</a:t>
            </a:r>
            <a:r>
              <a:rPr lang="it-IT" dirty="0">
                <a:solidFill>
                  <a:srgbClr val="002060"/>
                </a:solidFill>
                <a:latin typeface="Century Schoolbook" panose="02040604050505020304" pitchFamily="18" charset="0"/>
              </a:rPr>
              <a:t>, un papà allegro e affettuoso, mosso proprio dal desiderio di garantire un futuro sereno a tutta la famiglia e di inseguire la sua passione, decide di reinvestire il piccolo capitale accumulato, impiegandolo in modo oculato nell’edilizia, settore che proprio in quegli anni a Foggia comincia a espandersi. Con sacrificio e umiltà inizia a lavorare prima in provincia, a Manfredonia, dove realizza il primo fabbricato nel 1972, poi a Lucera, per poi giungere a Foggia. </a:t>
            </a:r>
          </a:p>
          <a:p>
            <a:r>
              <a:rPr lang="it-IT" dirty="0">
                <a:solidFill>
                  <a:srgbClr val="002060"/>
                </a:solidFill>
                <a:latin typeface="Century Schoolbook" panose="02040604050505020304" pitchFamily="18" charset="0"/>
              </a:rPr>
              <a:t>Nicola lavora con responsabilità; chiede prestiti alle banche, firma contratti e si impegna a rispettare le scadenze. Si alza ogni mattina alle sei per recarsi in cantiere. È rispettoso dei suoi operai, apprezza il loro lavoro, li incoraggia, sta con loro nel cantiere, è il primo ad arrivare e l’ultimo ad andare via la sera.</a:t>
            </a:r>
            <a:endParaRPr lang="it-IT" dirty="0" smtClean="0">
              <a:solidFill>
                <a:srgbClr val="002060"/>
              </a:solidFill>
              <a:latin typeface="Castellar" panose="020A0402060406010301" pitchFamily="18" charset="0"/>
            </a:endParaRPr>
          </a:p>
        </p:txBody>
      </p:sp>
    </p:spTree>
    <p:extLst>
      <p:ext uri="{BB962C8B-B14F-4D97-AF65-F5344CB8AC3E}">
        <p14:creationId xmlns:p14="http://schemas.microsoft.com/office/powerpoint/2010/main" val="718613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a:t>
            </a:r>
            <a:endParaRPr lang="it-IT" dirty="0"/>
          </a:p>
        </p:txBody>
      </p:sp>
      <p:sp>
        <p:nvSpPr>
          <p:cNvPr id="3" name="Segnaposto contenuto 2"/>
          <p:cNvSpPr>
            <a:spLocks noGrp="1"/>
          </p:cNvSpPr>
          <p:nvPr>
            <p:ph idx="1"/>
          </p:nvPr>
        </p:nvSpPr>
        <p:spPr>
          <a:xfrm>
            <a:off x="21285" y="0"/>
            <a:ext cx="9122715" cy="6858000"/>
          </a:xfrm>
        </p:spPr>
        <p:style>
          <a:lnRef idx="1">
            <a:schemeClr val="accent3"/>
          </a:lnRef>
          <a:fillRef idx="2">
            <a:schemeClr val="accent3"/>
          </a:fillRef>
          <a:effectRef idx="1">
            <a:schemeClr val="accent3"/>
          </a:effectRef>
          <a:fontRef idx="minor">
            <a:schemeClr val="dk1"/>
          </a:fontRef>
        </p:style>
        <p:txBody>
          <a:bodyPr anchor="t"/>
          <a:lstStyle/>
          <a:p>
            <a:r>
              <a:rPr lang="it-IT" dirty="0" smtClean="0">
                <a:solidFill>
                  <a:schemeClr val="accent1">
                    <a:lumMod val="60000"/>
                    <a:lumOff val="40000"/>
                  </a:schemeClr>
                </a:solidFill>
                <a:latin typeface="Arial Black" panose="020B0A04020102020204" pitchFamily="34" charset="0"/>
              </a:rPr>
              <a:t> NEL FRATTEMPO COSA SUCCEDE NELLA FAMIGLIA CIUFFREDA?</a:t>
            </a:r>
          </a:p>
          <a:p>
            <a:r>
              <a:rPr lang="it-IT" dirty="0" smtClean="0">
                <a:solidFill>
                  <a:srgbClr val="745800"/>
                </a:solidFill>
                <a:latin typeface="Candara" panose="020E0502030303020204" pitchFamily="34" charset="0"/>
              </a:rPr>
              <a:t>Nel frattempo, nella famiglia </a:t>
            </a:r>
            <a:r>
              <a:rPr lang="it-IT" dirty="0" err="1" smtClean="0">
                <a:solidFill>
                  <a:srgbClr val="745800"/>
                </a:solidFill>
                <a:latin typeface="Candara" panose="020E0502030303020204" pitchFamily="34" charset="0"/>
              </a:rPr>
              <a:t>Ciuffreda</a:t>
            </a:r>
            <a:r>
              <a:rPr lang="it-IT" dirty="0" smtClean="0">
                <a:solidFill>
                  <a:srgbClr val="745800"/>
                </a:solidFill>
                <a:latin typeface="Candara" panose="020E0502030303020204" pitchFamily="34" charset="0"/>
              </a:rPr>
              <a:t>, verso gli inizi del 1990, inizia a perseguitarli la mafia, è stato un lungo periodo difficile per tutta la famiglia, nei pensieri di Nicola c’era sempre più angoscia  e ansia per la sua famiglia ma nonostante ciò, Nicola ha sempre cercato di essere felice, non ha mai dimostrato i suoi dubbi e ha continuato a lavorare regolarmente, tutto questo perché non voleva far allarmare la famiglia. </a:t>
            </a:r>
          </a:p>
          <a:p>
            <a:endParaRPr lang="it-IT" dirty="0" smtClean="0">
              <a:solidFill>
                <a:srgbClr val="745800"/>
              </a:solidFill>
              <a:latin typeface="Candara" panose="020E0502030303020204" pitchFamily="34" charset="0"/>
            </a:endParaRPr>
          </a:p>
          <a:p>
            <a:endParaRPr lang="it-IT" dirty="0" smtClean="0">
              <a:solidFill>
                <a:srgbClr val="745800"/>
              </a:solidFill>
              <a:latin typeface="Candara" panose="020E0502030303020204" pitchFamily="34" charset="0"/>
            </a:endParaRP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5936" y="3557633"/>
            <a:ext cx="4752528" cy="3300367"/>
          </a:xfrm>
          <a:prstGeom prst="rect">
            <a:avLst/>
          </a:prstGeom>
          <a:ln>
            <a:noFill/>
          </a:ln>
          <a:effectLst>
            <a:softEdge rad="112500"/>
          </a:effectLst>
        </p:spPr>
      </p:pic>
    </p:spTree>
    <p:extLst>
      <p:ext uri="{BB962C8B-B14F-4D97-AF65-F5344CB8AC3E}">
        <p14:creationId xmlns:p14="http://schemas.microsoft.com/office/powerpoint/2010/main" val="3807842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0" y="11088"/>
            <a:ext cx="9036496" cy="6846912"/>
          </a:xfrm>
        </p:spPr>
        <p:style>
          <a:lnRef idx="2">
            <a:schemeClr val="dk1">
              <a:shade val="50000"/>
            </a:schemeClr>
          </a:lnRef>
          <a:fillRef idx="1">
            <a:schemeClr val="dk1"/>
          </a:fillRef>
          <a:effectRef idx="0">
            <a:schemeClr val="dk1"/>
          </a:effectRef>
          <a:fontRef idx="minor">
            <a:schemeClr val="lt1"/>
          </a:fontRef>
        </p:style>
        <p:txBody>
          <a:bodyPr anchor="t">
            <a:normAutofit fontScale="92500"/>
          </a:bodyPr>
          <a:lstStyle/>
          <a:p>
            <a:r>
              <a:rPr lang="it-IT" dirty="0" smtClean="0"/>
              <a:t>   </a:t>
            </a:r>
            <a:r>
              <a:rPr lang="it-IT" dirty="0" smtClean="0">
                <a:solidFill>
                  <a:srgbClr val="C00000"/>
                </a:solidFill>
              </a:rPr>
              <a:t>COSA SUCCESSE LA MATTINA DEL 14 SETTEMBRE 1990?</a:t>
            </a:r>
          </a:p>
          <a:p>
            <a:r>
              <a:rPr lang="it-IT" dirty="0" smtClean="0">
                <a:solidFill>
                  <a:schemeClr val="bg1"/>
                </a:solidFill>
                <a:latin typeface="Copperplate Gothic Bold" panose="020E0705020206020404" pitchFamily="34" charset="0"/>
              </a:rPr>
              <a:t>La mattina del 14 settembre 1990, era un giorno come tutti gli altri, Nicola era a lavoro nel suo cantiere </a:t>
            </a:r>
            <a:r>
              <a:rPr lang="it-IT" dirty="0" smtClean="0">
                <a:latin typeface="Copperplate Gothic Bold" panose="020E0705020206020404" pitchFamily="34" charset="0"/>
              </a:rPr>
              <a:t>quando,</a:t>
            </a:r>
            <a:r>
              <a:rPr lang="it-IT" dirty="0" smtClean="0"/>
              <a:t> </a:t>
            </a:r>
            <a:r>
              <a:rPr lang="it-IT" dirty="0">
                <a:latin typeface="Copperplate Gothic Bold" panose="020E0705020206020404" pitchFamily="34" charset="0"/>
              </a:rPr>
              <a:t>all’improvviso, accanto al recinto metallico del cantiere sfreccia una moto con a bordo due giovani incappucciati, con il viso nascosto dietro il casco. La moto frena bruscamente e uno dei due spara puntando dritto verso Nicola, scaricandogli addosso numerose pallottole. Otto per la precisione i proiettili sparati a bruciapelo che lo raggiungono alla testa, al collo, al torace, all'addome e alle gambe. Una sequenza micidiale di colpi, senza scampo. I due fuggono via rendendosi irreperibili mentre Nicola resta lì, a terra, tra le braccia di suo figlio Giuseppe e dei suoi operai. Le sue condizioni appaiono subito disperate: a nulla servirà la corsa verso gli Ospedali Riuniti di Foggia. Morirà poco dopo, a 53 anni, lasciando nello sconforto e nel dolore la sua amata famiglia</a:t>
            </a:r>
            <a:r>
              <a:rPr lang="it-IT" dirty="0"/>
              <a:t>. </a:t>
            </a:r>
          </a:p>
        </p:txBody>
      </p:sp>
    </p:spTree>
    <p:extLst>
      <p:ext uri="{BB962C8B-B14F-4D97-AF65-F5344CB8AC3E}">
        <p14:creationId xmlns:p14="http://schemas.microsoft.com/office/powerpoint/2010/main" val="317388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a:t>
            </a:r>
            <a:endParaRPr lang="it-IT" dirty="0"/>
          </a:p>
        </p:txBody>
      </p:sp>
      <p:sp>
        <p:nvSpPr>
          <p:cNvPr id="3" name="Segnaposto contenuto 2"/>
          <p:cNvSpPr>
            <a:spLocks noGrp="1"/>
          </p:cNvSpPr>
          <p:nvPr>
            <p:ph idx="1"/>
          </p:nvPr>
        </p:nvSpPr>
        <p:spPr>
          <a:xfrm>
            <a:off x="0" y="0"/>
            <a:ext cx="9144000" cy="7029400"/>
          </a:xfrm>
        </p:spPr>
        <p:style>
          <a:lnRef idx="1">
            <a:schemeClr val="accent5"/>
          </a:lnRef>
          <a:fillRef idx="3">
            <a:schemeClr val="accent5"/>
          </a:fillRef>
          <a:effectRef idx="2">
            <a:schemeClr val="accent5"/>
          </a:effectRef>
          <a:fontRef idx="minor">
            <a:schemeClr val="lt1"/>
          </a:fontRef>
        </p:style>
        <p:txBody>
          <a:bodyPr anchor="t"/>
          <a:lstStyle/>
          <a:p>
            <a:r>
              <a:rPr lang="it-IT" dirty="0" smtClean="0">
                <a:solidFill>
                  <a:schemeClr val="bg1"/>
                </a:solidFill>
              </a:rPr>
              <a:t>                   </a:t>
            </a:r>
            <a:r>
              <a:rPr lang="it-IT" dirty="0" smtClean="0">
                <a:solidFill>
                  <a:schemeClr val="bg1"/>
                </a:solidFill>
                <a:latin typeface="Bodoni MT Black" panose="02070A03080606020203" pitchFamily="18" charset="0"/>
              </a:rPr>
              <a:t>RIFLESSIONI PERSONALI</a:t>
            </a:r>
          </a:p>
          <a:p>
            <a:pPr marL="0" indent="0">
              <a:buNone/>
            </a:pPr>
            <a:r>
              <a:rPr lang="it-IT" dirty="0" smtClean="0">
                <a:solidFill>
                  <a:srgbClr val="00B0F0"/>
                </a:solidFill>
                <a:latin typeface="Eras Bold ITC" panose="020B0907030504020204" pitchFamily="34" charset="0"/>
              </a:rPr>
              <a:t>Noi, pensiamo che Nicola </a:t>
            </a:r>
            <a:r>
              <a:rPr lang="it-IT" dirty="0" err="1" smtClean="0">
                <a:solidFill>
                  <a:srgbClr val="00B0F0"/>
                </a:solidFill>
                <a:latin typeface="Eras Bold ITC" panose="020B0907030504020204" pitchFamily="34" charset="0"/>
              </a:rPr>
              <a:t>Ciuffreda</a:t>
            </a:r>
            <a:r>
              <a:rPr lang="it-IT" dirty="0" smtClean="0">
                <a:solidFill>
                  <a:srgbClr val="00B0F0"/>
                </a:solidFill>
                <a:latin typeface="Eras Bold ITC" panose="020B0907030504020204" pitchFamily="34" charset="0"/>
              </a:rPr>
              <a:t> è  stata  una bravissima persona, è riuscito a non arrendersi mai, ad andare avanti per la sua strada, nonostante le continue minacce, nonostante l’angoscia. Nicola non si è arreso mai per cercare di salvare la famiglia, per non farla preoccupare, è stato bravo in quel brutto moment a non trascurare la famiglia, cosa molto difficile che non è da tutti, non tutti ci riuscirebbero e per questo ha la nostra stima. Nicola </a:t>
            </a:r>
            <a:r>
              <a:rPr lang="it-IT" dirty="0">
                <a:solidFill>
                  <a:srgbClr val="00B0F0"/>
                </a:solidFill>
                <a:latin typeface="Eras Bold ITC" panose="020B0907030504020204" pitchFamily="34" charset="0"/>
              </a:rPr>
              <a:t> </a:t>
            </a:r>
            <a:r>
              <a:rPr lang="it-IT" dirty="0" err="1" smtClean="0">
                <a:solidFill>
                  <a:srgbClr val="00B0F0"/>
                </a:solidFill>
                <a:latin typeface="Eras Bold ITC" panose="020B0907030504020204" pitchFamily="34" charset="0"/>
              </a:rPr>
              <a:t>Ciuffreda</a:t>
            </a:r>
            <a:r>
              <a:rPr lang="it-IT" dirty="0" smtClean="0">
                <a:solidFill>
                  <a:srgbClr val="00B0F0"/>
                </a:solidFill>
                <a:latin typeface="Eras Bold ITC" panose="020B0907030504020204" pitchFamily="34" charset="0"/>
              </a:rPr>
              <a:t> ha fatto capire che in situazioni del genere non bisogna mai arrendersi, non bisogna far vedere ai mafiosi che si sta soffrendo perché per loro sarà una vittoria e soprattutto non bisogna restare mai in silenzio.</a:t>
            </a:r>
          </a:p>
          <a:p>
            <a:pPr marL="0" indent="0">
              <a:buNone/>
            </a:pPr>
            <a:r>
              <a:rPr lang="it-IT" dirty="0" smtClean="0">
                <a:solidFill>
                  <a:schemeClr val="bg1"/>
                </a:solidFill>
              </a:rPr>
              <a:t>      </a:t>
            </a:r>
            <a:endParaRPr lang="it-IT" dirty="0">
              <a:solidFill>
                <a:schemeClr val="bg1"/>
              </a:solidFill>
            </a:endParaRPr>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72200" y="4848230"/>
            <a:ext cx="2444658" cy="2157818"/>
          </a:xfrm>
          <a:prstGeom prst="rect">
            <a:avLst/>
          </a:prstGeom>
          <a:ln>
            <a:noFill/>
          </a:ln>
          <a:effectLst>
            <a:softEdge rad="112500"/>
          </a:effectLst>
        </p:spPr>
      </p:pic>
    </p:spTree>
    <p:extLst>
      <p:ext uri="{BB962C8B-B14F-4D97-AF65-F5344CB8AC3E}">
        <p14:creationId xmlns:p14="http://schemas.microsoft.com/office/powerpoint/2010/main" val="16494186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296</TotalTime>
  <Words>1434</Words>
  <Application>Microsoft Office PowerPoint</Application>
  <PresentationFormat>Presentazione su schermo (4:3)</PresentationFormat>
  <Paragraphs>47</Paragraphs>
  <Slides>10</Slides>
  <Notes>1</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NewsPrint</vt:lpstr>
      <vt:lpstr>LA MAFIA</vt:lpstr>
      <vt:lpstr>Presentazione standard di PowerPoint</vt:lpstr>
      <vt:lpstr>Presentazione standard di PowerPoint</vt:lpstr>
      <vt:lpstr>Presentazione standard di PowerPoint</vt:lpstr>
      <vt:lpstr>Presentazione standard di PowerPoint</vt:lpstr>
      <vt:lpstr>Presentazione standard di PowerPoint</vt:lpstr>
      <vt:lpstr>N</vt:lpstr>
      <vt:lpstr>Presentazione standard di PowerPoint</vt:lpstr>
      <vt:lpstr>R</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MAFIA</dc:title>
  <dc:creator>CICCIO</dc:creator>
  <cp:lastModifiedBy>CICCIO</cp:lastModifiedBy>
  <cp:revision>28</cp:revision>
  <dcterms:created xsi:type="dcterms:W3CDTF">2021-03-17T16:33:05Z</dcterms:created>
  <dcterms:modified xsi:type="dcterms:W3CDTF">2021-03-19T16:52:25Z</dcterms:modified>
</cp:coreProperties>
</file>